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312" r:id="rId2"/>
    <p:sldId id="323" r:id="rId3"/>
    <p:sldId id="324" r:id="rId4"/>
    <p:sldId id="325" r:id="rId5"/>
    <p:sldId id="327" r:id="rId6"/>
    <p:sldId id="326" r:id="rId7"/>
    <p:sldId id="329" r:id="rId8"/>
    <p:sldId id="330" r:id="rId9"/>
    <p:sldId id="313" r:id="rId10"/>
    <p:sldId id="314" r:id="rId11"/>
    <p:sldId id="315" r:id="rId12"/>
    <p:sldId id="318" r:id="rId13"/>
    <p:sldId id="316" r:id="rId14"/>
    <p:sldId id="317" r:id="rId15"/>
    <p:sldId id="321" r:id="rId16"/>
    <p:sldId id="335" r:id="rId17"/>
    <p:sldId id="337" r:id="rId18"/>
    <p:sldId id="336" r:id="rId19"/>
    <p:sldId id="332" r:id="rId20"/>
    <p:sldId id="338" r:id="rId21"/>
    <p:sldId id="331" r:id="rId22"/>
    <p:sldId id="319" r:id="rId23"/>
    <p:sldId id="334" r:id="rId24"/>
    <p:sldId id="340" r:id="rId25"/>
    <p:sldId id="342" r:id="rId26"/>
    <p:sldId id="344" r:id="rId27"/>
    <p:sldId id="343" r:id="rId28"/>
    <p:sldId id="341" r:id="rId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77"/>
  </p:normalViewPr>
  <p:slideViewPr>
    <p:cSldViewPr snapToGrid="0" snapToObjects="1">
      <p:cViewPr varScale="1">
        <p:scale>
          <a:sx n="76" d="100"/>
          <a:sy n="76" d="100"/>
        </p:scale>
        <p:origin x="14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1125-1E20-5049-B32E-219494C65D1F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25843-7AED-0D47-96A4-DC9E30B52A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3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5CB6E-22FB-40E3-A299-D0F4EE8BA2AE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27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1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36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76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33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0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8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300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7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5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461D8-D762-B04F-8C8A-6C75DF58A2BE}" type="datetimeFigureOut">
              <a:rPr kumimoji="1" lang="ko-KR" altLang="en-US" smtClean="0"/>
              <a:t>2018-04-16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466034" y="4355852"/>
            <a:ext cx="6656785" cy="2087562"/>
          </a:xfrm>
        </p:spPr>
        <p:txBody>
          <a:bodyPr/>
          <a:lstStyle/>
          <a:p>
            <a:pPr algn="r"/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>
                <a:solidFill>
                  <a:srgbClr val="261300"/>
                </a:solidFill>
                <a:latin typeface="맑은 고딕" panose="020B0503020000020004" pitchFamily="50" charset="-127"/>
              </a:rPr>
              <a:t>연세대학교 컴퓨터과학과</a:t>
            </a:r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>
                <a:solidFill>
                  <a:srgbClr val="261300"/>
                </a:solidFill>
                <a:latin typeface="맑은 고딕" panose="020B0503020000020004" pitchFamily="50" charset="-127"/>
              </a:rPr>
              <a:t>신 창 하</a:t>
            </a:r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 bwMode="auto">
          <a:xfrm>
            <a:off x="-1" y="167669"/>
            <a:ext cx="9144001" cy="66843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제목 5"/>
          <p:cNvSpPr>
            <a:spLocks noGrp="1"/>
          </p:cNvSpPr>
          <p:nvPr>
            <p:ph type="ctrTitle"/>
          </p:nvPr>
        </p:nvSpPr>
        <p:spPr>
          <a:xfrm>
            <a:off x="402275" y="1384634"/>
            <a:ext cx="8339447" cy="2619375"/>
          </a:xfrm>
        </p:spPr>
        <p:txBody>
          <a:bodyPr/>
          <a:lstStyle/>
          <a:p>
            <a:br>
              <a:rPr lang="en-US" altLang="ko-KR" sz="3600" dirty="0">
                <a:latin typeface="맑은 고딕" panose="020B0503020000020004" pitchFamily="50" charset="-127"/>
              </a:rPr>
            </a:br>
            <a:r>
              <a:rPr lang="ko-KR" altLang="en-US" sz="3600" dirty="0">
                <a:latin typeface="맑은 고딕" panose="020B0503020000020004" pitchFamily="50" charset="-127"/>
              </a:rPr>
              <a:t>시각 </a:t>
            </a:r>
            <a:r>
              <a:rPr lang="en-US" altLang="ko-KR" sz="3600" dirty="0">
                <a:latin typeface="맑은 고딕" panose="020B0503020000020004" pitchFamily="50" charset="-127"/>
              </a:rPr>
              <a:t>Tech. </a:t>
            </a:r>
            <a:r>
              <a:rPr lang="ko-KR" altLang="en-US" sz="3600" dirty="0">
                <a:latin typeface="맑은 고딕" panose="020B0503020000020004" pitchFamily="50" charset="-127"/>
              </a:rPr>
              <a:t>심화과정 </a:t>
            </a:r>
            <a:r>
              <a:rPr lang="en-US" altLang="ko-KR" sz="3600" dirty="0">
                <a:latin typeface="맑은 고딕" panose="020B0503020000020004" pitchFamily="50" charset="-127"/>
              </a:rPr>
              <a:t>(3)</a:t>
            </a:r>
            <a:br>
              <a:rPr lang="en-US" altLang="ko-KR" sz="3600" dirty="0">
                <a:latin typeface="맑은 고딕" panose="020B0503020000020004" pitchFamily="50" charset="-127"/>
              </a:rPr>
            </a:br>
            <a:br>
              <a:rPr lang="en-US" altLang="ko-KR" sz="3600" dirty="0">
                <a:latin typeface="맑은 고딕" panose="020B0503020000020004" pitchFamily="50" charset="-127"/>
              </a:rPr>
            </a:br>
            <a:r>
              <a:rPr lang="en-US" altLang="ko-KR" sz="3600" dirty="0">
                <a:latin typeface="맑은 고딕" panose="020B0503020000020004" pitchFamily="50" charset="-127"/>
              </a:rPr>
              <a:t>Lab session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5" descr="yonsei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661248"/>
            <a:ext cx="864096" cy="8640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8194" name="Picture 2" descr="t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399633"/>
            <a:ext cx="3095406" cy="13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/>
        </p:nvSpPr>
        <p:spPr bwMode="auto">
          <a:xfrm>
            <a:off x="-3" y="1800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 bwMode="auto">
          <a:xfrm>
            <a:off x="-3" y="6712322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8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</a:t>
            </a:r>
            <a:endParaRPr lang="ko-KR" altLang="en-US" dirty="0"/>
          </a:p>
        </p:txBody>
      </p:sp>
      <p:pic>
        <p:nvPicPr>
          <p:cNvPr id="1030" name="Picture 6" descr="File:Art Institute of Chicago Lion Statue (parallel stereo pair).jpg">
            <a:extLst>
              <a:ext uri="{FF2B5EF4-FFF2-40B4-BE49-F238E27FC236}">
                <a16:creationId xmlns:a16="http://schemas.microsoft.com/office/drawing/2014/main" id="{A53A6CE9-B3DD-402F-BDAE-1733D94A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6" y="3198633"/>
            <a:ext cx="6632574" cy="33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reo camera imageì ëí ì´ë¯¸ì§ ê²ìê²°ê³¼">
            <a:extLst>
              <a:ext uri="{FF2B5EF4-FFF2-40B4-BE49-F238E27FC236}">
                <a16:creationId xmlns:a16="http://schemas.microsoft.com/office/drawing/2014/main" id="{2EC865F1-E3B0-46BA-965F-3AABA155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2830870"/>
            <a:ext cx="2487464" cy="18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E78CFE-5E06-40BC-BDED-583B5642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Left / Right image</a:t>
            </a:r>
          </a:p>
          <a:p>
            <a:r>
              <a:rPr lang="en-US" altLang="ko-KR" sz="2400" dirty="0"/>
              <a:t>Compute pixel-wise disparity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F813D9-D33A-41F1-940B-25FF1C3D6D2C}"/>
              </a:ext>
            </a:extLst>
          </p:cNvPr>
          <p:cNvSpPr/>
          <p:nvPr/>
        </p:nvSpPr>
        <p:spPr>
          <a:xfrm>
            <a:off x="3468505" y="6467851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Left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F0C3C-3617-4402-83CC-A6CC15660954}"/>
              </a:ext>
            </a:extLst>
          </p:cNvPr>
          <p:cNvSpPr/>
          <p:nvPr/>
        </p:nvSpPr>
        <p:spPr>
          <a:xfrm>
            <a:off x="6789555" y="6467851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208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Matching(Triangulation)</a:t>
            </a:r>
            <a:endParaRPr lang="ko-KR" altLang="en-US" dirty="0"/>
          </a:p>
        </p:txBody>
      </p:sp>
      <p:pic>
        <p:nvPicPr>
          <p:cNvPr id="4" name="Picture 2" descr="http://www.dr-lex.be/info-stuff/infoimages/3d-triangul.png">
            <a:extLst>
              <a:ext uri="{FF2B5EF4-FFF2-40B4-BE49-F238E27FC236}">
                <a16:creationId xmlns:a16="http://schemas.microsoft.com/office/drawing/2014/main" id="{9D00BF6D-2351-4C58-A369-F49B6A7B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2" y="4169306"/>
            <a:ext cx="2810278" cy="18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FE205D-DD7D-43DB-A7C1-7EBAE03AB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5" t="20534" r="5417" b="7132"/>
          <a:stretch/>
        </p:blipFill>
        <p:spPr>
          <a:xfrm>
            <a:off x="3016250" y="2733544"/>
            <a:ext cx="6137047" cy="38435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57AB43-054B-49AE-AFFC-516776C1C071}"/>
              </a:ext>
            </a:extLst>
          </p:cNvPr>
          <p:cNvSpPr/>
          <p:nvPr/>
        </p:nvSpPr>
        <p:spPr>
          <a:xfrm>
            <a:off x="5018621" y="6577108"/>
            <a:ext cx="4125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http://www.ece.ucsb.edu/~manj/ece181bS04/L14(morestereo).pdf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Left / Right image</a:t>
            </a:r>
          </a:p>
          <a:p>
            <a:r>
              <a:rPr lang="en-US" altLang="ko-KR" sz="2400" dirty="0"/>
              <a:t>Compute pixel-wise disparity(Horizontal)</a:t>
            </a:r>
          </a:p>
        </p:txBody>
      </p:sp>
    </p:spTree>
    <p:extLst>
      <p:ext uri="{BB962C8B-B14F-4D97-AF65-F5344CB8AC3E}">
        <p14:creationId xmlns:p14="http://schemas.microsoft.com/office/powerpoint/2010/main" val="1957019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Matching(Triangulation)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Input: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en-US" altLang="ko-KR" sz="2400" dirty="0"/>
              <a:t>Output: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11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571BA4B1-EA98-4C0E-9D12-D1903930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23" y="3723703"/>
            <a:ext cx="3924301" cy="25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1D7837-26BB-4F0B-BC4E-06F998B9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7" y="2293077"/>
            <a:ext cx="7259103" cy="1430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01712-E279-4826-80F5-CF42DFB74A18}"/>
              </a:ext>
            </a:extLst>
          </p:cNvPr>
          <p:cNvSpPr/>
          <p:nvPr/>
        </p:nvSpPr>
        <p:spPr>
          <a:xfrm>
            <a:off x="3269196" y="6334551"/>
            <a:ext cx="5874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4204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Matching(in NN)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Input: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en-US" altLang="ko-KR" sz="2400" dirty="0"/>
              <a:t>Output: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561680-FC07-4011-BE61-9BB2AF340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3333" l="2748" r="99711">
                        <a14:foregroundMark x1="13738" y1="34667" x2="13738" y2="34667"/>
                        <a14:foregroundMark x1="3181" y1="20800" x2="34924" y2="27200"/>
                        <a14:foregroundMark x1="34924" y1="27200" x2="40636" y2="26933"/>
                        <a14:foregroundMark x1="40636" y1="26933" x2="35358" y2="42933"/>
                        <a14:foregroundMark x1="35358" y1="42933" x2="7954" y2="44000"/>
                        <a14:foregroundMark x1="7954" y1="44000" x2="2965" y2="37600"/>
                        <a14:foregroundMark x1="2965" y1="37600" x2="3037" y2="22400"/>
                        <a14:foregroundMark x1="5423" y1="60267" x2="16486" y2="58400"/>
                        <a14:foregroundMark x1="16486" y1="58400" x2="29646" y2="58933"/>
                        <a14:foregroundMark x1="29646" y1="58933" x2="36298" y2="58400"/>
                        <a14:foregroundMark x1="36298" y1="58400" x2="41215" y2="70133"/>
                        <a14:foregroundMark x1="41215" y1="70133" x2="36443" y2="80000"/>
                        <a14:foregroundMark x1="36443" y1="80000" x2="6001" y2="68533"/>
                        <a14:foregroundMark x1="6001" y1="68533" x2="6508" y2="60000"/>
                        <a14:foregroundMark x1="57267" y1="38667" x2="63413" y2="55200"/>
                        <a14:foregroundMark x1="63413" y1="55200" x2="69487" y2="57600"/>
                        <a14:foregroundMark x1="69487" y1="57600" x2="88503" y2="55467"/>
                        <a14:foregroundMark x1="88503" y1="55467" x2="82863" y2="41333"/>
                        <a14:foregroundMark x1="82863" y1="41333" x2="55242" y2="44267"/>
                        <a14:foregroundMark x1="65871" y1="26133" x2="86696" y2="24000"/>
                        <a14:foregroundMark x1="65510" y1="23467" x2="77802" y2="20000"/>
                        <a14:foregroundMark x1="77802" y1="20000" x2="83442" y2="21333"/>
                        <a14:foregroundMark x1="83442" y1="21333" x2="78742" y2="30400"/>
                        <a14:foregroundMark x1="78742" y1="30400" x2="67896" y2="28800"/>
                        <a14:foregroundMark x1="67896" y1="28800" x2="66088" y2="23467"/>
                        <a14:foregroundMark x1="86551" y1="24800" x2="82140" y2="28533"/>
                        <a14:foregroundMark x1="86985" y1="24800" x2="81996" y2="31467"/>
                        <a14:foregroundMark x1="81996" y1="31467" x2="84309" y2="26667"/>
                        <a14:foregroundMark x1="86479" y1="28000" x2="85611" y2="28800"/>
                        <a14:foregroundMark x1="86840" y1="25600" x2="85756" y2="29067"/>
                        <a14:foregroundMark x1="66016" y1="26933" x2="67751" y2="27733"/>
                        <a14:foregroundMark x1="65727" y1="22133" x2="67462" y2="22133"/>
                        <a14:foregroundMark x1="54736" y1="71733" x2="62690" y2="71467"/>
                        <a14:foregroundMark x1="62690" y1="71467" x2="69342" y2="72000"/>
                        <a14:foregroundMark x1="69342" y1="72000" x2="79971" y2="69600"/>
                        <a14:foregroundMark x1="79971" y1="69600" x2="96168" y2="73067"/>
                        <a14:foregroundMark x1="52205" y1="80800" x2="51988" y2="83467"/>
                        <a14:foregroundMark x1="51916" y1="83200" x2="55387" y2="82933"/>
                        <a14:foregroundMark x1="52495" y1="81867" x2="54591" y2="82400"/>
                        <a14:foregroundMark x1="54375" y1="83467" x2="57195" y2="82400"/>
                        <a14:foregroundMark x1="51916" y1="85600" x2="56978" y2="85600"/>
                        <a14:foregroundMark x1="73174" y1="82133" x2="77513" y2="81333"/>
                        <a14:foregroundMark x1="73319" y1="85867" x2="78380" y2="85333"/>
                        <a14:foregroundMark x1="73102" y1="81067" x2="74259" y2="85867"/>
                        <a14:foregroundMark x1="72813" y1="79200" x2="77874" y2="80533"/>
                        <a14:foregroundMark x1="93926" y1="81333" x2="98554" y2="80533"/>
                        <a14:foregroundMark x1="94071" y1="85067" x2="99783" y2="82400"/>
                        <a14:foregroundMark x1="14027" y1="65867" x2="22270" y2="67200"/>
                        <a14:foregroundMark x1="22270" y1="67200" x2="31815" y2="66133"/>
                        <a14:foregroundMark x1="31815" y1="66133" x2="36732" y2="66933"/>
                        <a14:foregroundMark x1="5785" y1="30667" x2="37889" y2="32000"/>
                        <a14:foregroundMark x1="37889" y1="32000" x2="43095" y2="30933"/>
                        <a14:foregroundMark x1="43095" y1="30933" x2="37455" y2="42933"/>
                        <a14:foregroundMark x1="37455" y1="42933" x2="4338" y2="45067"/>
                        <a14:foregroundMark x1="7448" y1="59200" x2="29429" y2="60000"/>
                        <a14:foregroundMark x1="29429" y1="60000" x2="40998" y2="57867"/>
                        <a14:foregroundMark x1="40998" y1="57867" x2="44758" y2="72267"/>
                        <a14:foregroundMark x1="44758" y1="72267" x2="38901" y2="80000"/>
                        <a14:foregroundMark x1="38901" y1="80000" x2="3109" y2="76800"/>
                        <a14:foregroundMark x1="3109" y1="76800" x2="2748" y2="63200"/>
                        <a14:foregroundMark x1="15474" y1="92800" x2="27766" y2="91467"/>
                        <a14:foregroundMark x1="27766" y1="91467" x2="34201" y2="92000"/>
                        <a14:foregroundMark x1="15691" y1="88533" x2="22198" y2="86133"/>
                        <a14:foregroundMark x1="22198" y1="86133" x2="33044" y2="88267"/>
                        <a14:foregroundMark x1="15763" y1="9333" x2="28561" y2="16533"/>
                        <a14:foregroundMark x1="28561" y1="16533" x2="33839" y2="15467"/>
                        <a14:foregroundMark x1="33839" y1="15467" x2="28706" y2="8800"/>
                        <a14:foregroundMark x1="28706" y1="8800" x2="15980" y2="10400"/>
                        <a14:foregroundMark x1="16703" y1="6667" x2="32321" y2="10667"/>
                        <a14:foregroundMark x1="15401" y1="9333" x2="18510" y2="11200"/>
                        <a14:foregroundMark x1="32899" y1="8533" x2="28633" y2="10133"/>
                        <a14:foregroundMark x1="16486" y1="17333" x2="9111" y2="18667"/>
                        <a14:foregroundMark x1="5929" y1="17600" x2="13521" y2="16800"/>
                        <a14:foregroundMark x1="52350" y1="51200" x2="52350" y2="51200"/>
                        <a14:foregroundMark x1="48445" y1="51200" x2="48445" y2="51200"/>
                        <a14:foregroundMark x1="46493" y1="51467" x2="51916" y2="50667"/>
                        <a14:foregroundMark x1="51916" y1="50667" x2="51988" y2="50667"/>
                        <a14:foregroundMark x1="46493" y1="51200" x2="50253" y2="50400"/>
                        <a14:foregroundMark x1="99422" y1="84533" x2="94505" y2="85867"/>
                        <a14:foregroundMark x1="15546" y1="86400" x2="15546" y2="93333"/>
                        <a14:foregroundMark x1="52278" y1="81067" x2="54013" y2="81067"/>
                        <a14:foregroundMark x1="52639" y1="80533" x2="53724" y2="81333"/>
                      </a14:backgroundRemoval>
                    </a14:imgEffect>
                  </a14:imgLayer>
                </a14:imgProps>
              </a:ext>
            </a:extLst>
          </a:blip>
          <a:srcRect l="1598"/>
          <a:stretch/>
        </p:blipFill>
        <p:spPr>
          <a:xfrm>
            <a:off x="73025" y="4013481"/>
            <a:ext cx="8997950" cy="2479393"/>
          </a:xfrm>
          <a:prstGeom prst="rect">
            <a:avLst/>
          </a:prstGeom>
        </p:spPr>
      </p:pic>
      <p:pic>
        <p:nvPicPr>
          <p:cNvPr id="2050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4FA6EE09-59F4-410F-8805-9D24AE93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2601616"/>
            <a:ext cx="3321399" cy="16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57AB43-054B-49AE-AFFC-516776C1C071}"/>
              </a:ext>
            </a:extLst>
          </p:cNvPr>
          <p:cNvSpPr/>
          <p:nvPr/>
        </p:nvSpPr>
        <p:spPr>
          <a:xfrm>
            <a:off x="3269196" y="6334551"/>
            <a:ext cx="5874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4253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Matching(in NN)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Input: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/>
              <a:t>Output: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E35DD-450C-4FCB-B1D9-3AD83319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05" y="2457498"/>
            <a:ext cx="3810000" cy="21480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8C4230-00C8-4298-AB51-C8E27352A734}"/>
              </a:ext>
            </a:extLst>
          </p:cNvPr>
          <p:cNvSpPr/>
          <p:nvPr/>
        </p:nvSpPr>
        <p:spPr>
          <a:xfrm>
            <a:off x="3269196" y="6334551"/>
            <a:ext cx="5874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4EDCC-1642-45D4-8682-CF46118B0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2322" r="6211" b="4755"/>
          <a:stretch/>
        </p:blipFill>
        <p:spPr>
          <a:xfrm>
            <a:off x="862547" y="2235200"/>
            <a:ext cx="2292350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576296-CCE4-4518-96C0-814DBFD09A6E}"/>
              </a:ext>
            </a:extLst>
          </p:cNvPr>
          <p:cNvSpPr/>
          <p:nvPr/>
        </p:nvSpPr>
        <p:spPr>
          <a:xfrm>
            <a:off x="2633974" y="2533971"/>
            <a:ext cx="1321682" cy="13216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A2D4F7-AE73-483B-A5AF-8DFB256009C3}"/>
              </a:ext>
            </a:extLst>
          </p:cNvPr>
          <p:cNvSpPr/>
          <p:nvPr/>
        </p:nvSpPr>
        <p:spPr>
          <a:xfrm>
            <a:off x="2446600" y="2677089"/>
            <a:ext cx="1321682" cy="13216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간단한 </a:t>
            </a:r>
            <a:r>
              <a:rPr lang="en-US" altLang="ko-KR" sz="2000" dirty="0"/>
              <a:t>FCN </a:t>
            </a:r>
            <a:r>
              <a:rPr lang="ko-KR" altLang="en-US" sz="2000" dirty="0"/>
              <a:t>네트워크로 가정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600" dirty="0"/>
              <a:t>Con2d, BN, RELU</a:t>
            </a:r>
            <a:r>
              <a:rPr lang="ko-KR" altLang="en-US" sz="1600" dirty="0"/>
              <a:t>만으로 구성됨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왼쪽</a:t>
            </a:r>
            <a:r>
              <a:rPr lang="en-US" altLang="ko-KR" sz="1600" dirty="0"/>
              <a:t>/</a:t>
            </a:r>
            <a:r>
              <a:rPr lang="ko-KR" altLang="en-US" sz="1600" dirty="0"/>
              <a:t>오른쪽 이미지를 </a:t>
            </a:r>
            <a:r>
              <a:rPr lang="ko-KR" altLang="en-US" sz="1600" dirty="0" err="1"/>
              <a:t>스택하여</a:t>
            </a:r>
            <a:r>
              <a:rPr lang="ko-KR" altLang="en-US" sz="1600" dirty="0"/>
              <a:t> </a:t>
            </a:r>
            <a:r>
              <a:rPr lang="en-US" altLang="ko-KR" sz="1600" dirty="0"/>
              <a:t>NxNx6</a:t>
            </a:r>
            <a:r>
              <a:rPr lang="ko-KR" altLang="en-US" sz="1600" dirty="0"/>
              <a:t>로 인풋 설정</a:t>
            </a:r>
            <a:r>
              <a:rPr lang="en-US" altLang="ko-KR" sz="16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4EF73-4483-4113-AF1F-627053125D7E}"/>
              </a:ext>
            </a:extLst>
          </p:cNvPr>
          <p:cNvSpPr/>
          <p:nvPr/>
        </p:nvSpPr>
        <p:spPr>
          <a:xfrm>
            <a:off x="2281387" y="2827241"/>
            <a:ext cx="1321682" cy="13216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C2E96-06BD-46FA-AB11-4070E74832A4}"/>
              </a:ext>
            </a:extLst>
          </p:cNvPr>
          <p:cNvSpPr/>
          <p:nvPr/>
        </p:nvSpPr>
        <p:spPr>
          <a:xfrm>
            <a:off x="1972358" y="3304286"/>
            <a:ext cx="1321682" cy="13216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F903A-88E1-479D-8903-1CC32D1614B5}"/>
              </a:ext>
            </a:extLst>
          </p:cNvPr>
          <p:cNvSpPr/>
          <p:nvPr/>
        </p:nvSpPr>
        <p:spPr>
          <a:xfrm>
            <a:off x="7079621" y="3051397"/>
            <a:ext cx="1160110" cy="12299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Disparity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23EBA9-2EA0-48D4-BF33-350A234331B9}"/>
              </a:ext>
            </a:extLst>
          </p:cNvPr>
          <p:cNvCxnSpPr>
            <a:cxnSpLocks/>
          </p:cNvCxnSpPr>
          <p:nvPr/>
        </p:nvCxnSpPr>
        <p:spPr>
          <a:xfrm>
            <a:off x="4398124" y="3843224"/>
            <a:ext cx="24644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BC3673-3F72-47EC-BB61-D70D3E749B18}"/>
              </a:ext>
            </a:extLst>
          </p:cNvPr>
          <p:cNvSpPr txBox="1"/>
          <p:nvPr/>
        </p:nvSpPr>
        <p:spPr>
          <a:xfrm>
            <a:off x="3537734" y="3969773"/>
            <a:ext cx="89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Stack</a:t>
            </a:r>
          </a:p>
          <a:p>
            <a:r>
              <a:rPr lang="en-US" altLang="ko-KR" dirty="0"/>
              <a:t>NxNx6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8E42AC-BCC1-4187-92AF-766C508B3F75}"/>
              </a:ext>
            </a:extLst>
          </p:cNvPr>
          <p:cNvSpPr/>
          <p:nvPr/>
        </p:nvSpPr>
        <p:spPr>
          <a:xfrm>
            <a:off x="3230825" y="2598687"/>
            <a:ext cx="895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NxNx3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EC1639-7817-4F63-BD3E-AE225CFACB9E}"/>
              </a:ext>
            </a:extLst>
          </p:cNvPr>
          <p:cNvSpPr/>
          <p:nvPr/>
        </p:nvSpPr>
        <p:spPr>
          <a:xfrm>
            <a:off x="1786256" y="3460302"/>
            <a:ext cx="1321682" cy="13216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E7CC9-514C-473D-B03A-F8ADCA54799F}"/>
              </a:ext>
            </a:extLst>
          </p:cNvPr>
          <p:cNvSpPr/>
          <p:nvPr/>
        </p:nvSpPr>
        <p:spPr>
          <a:xfrm>
            <a:off x="1646928" y="3606924"/>
            <a:ext cx="1321682" cy="13216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529CA1-E731-4518-90E8-6061DD97D78D}"/>
              </a:ext>
            </a:extLst>
          </p:cNvPr>
          <p:cNvSpPr/>
          <p:nvPr/>
        </p:nvSpPr>
        <p:spPr>
          <a:xfrm>
            <a:off x="2701769" y="3269782"/>
            <a:ext cx="92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NxNx3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9E72EF-E136-4308-84B4-1352B2C06369}"/>
              </a:ext>
            </a:extLst>
          </p:cNvPr>
          <p:cNvSpPr/>
          <p:nvPr/>
        </p:nvSpPr>
        <p:spPr>
          <a:xfrm>
            <a:off x="4811139" y="2871810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307BED-579D-4E09-BC61-162517EA8D27}"/>
              </a:ext>
            </a:extLst>
          </p:cNvPr>
          <p:cNvSpPr/>
          <p:nvPr/>
        </p:nvSpPr>
        <p:spPr>
          <a:xfrm>
            <a:off x="5190808" y="2871810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F2468-0D38-4C21-B70F-E976F9356BB7}"/>
              </a:ext>
            </a:extLst>
          </p:cNvPr>
          <p:cNvSpPr/>
          <p:nvPr/>
        </p:nvSpPr>
        <p:spPr>
          <a:xfrm>
            <a:off x="5552308" y="2871810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61F58F-E742-41A4-88BD-928C1EA056CE}"/>
              </a:ext>
            </a:extLst>
          </p:cNvPr>
          <p:cNvSpPr/>
          <p:nvPr/>
        </p:nvSpPr>
        <p:spPr>
          <a:xfrm>
            <a:off x="6356308" y="2871810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DCFD9E-4C0D-4035-B7E1-EAD213F4577B}"/>
              </a:ext>
            </a:extLst>
          </p:cNvPr>
          <p:cNvSpPr/>
          <p:nvPr/>
        </p:nvSpPr>
        <p:spPr>
          <a:xfrm>
            <a:off x="5938591" y="3451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68C9DE7-C6CC-471E-B271-1FF9CAB6A482}"/>
              </a:ext>
            </a:extLst>
          </p:cNvPr>
          <p:cNvSpPr/>
          <p:nvPr/>
        </p:nvSpPr>
        <p:spPr>
          <a:xfrm>
            <a:off x="6073303" y="3451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3605255-2A95-44AA-9210-0F6FE2A483C1}"/>
              </a:ext>
            </a:extLst>
          </p:cNvPr>
          <p:cNvSpPr/>
          <p:nvPr/>
        </p:nvSpPr>
        <p:spPr>
          <a:xfrm>
            <a:off x="6208015" y="345111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7B0FAE46-346F-4C08-8E3D-1189CF15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201" y="4758920"/>
            <a:ext cx="1961288" cy="1332522"/>
          </a:xfrm>
          <a:prstGeom prst="rect">
            <a:avLst/>
          </a:prstGeom>
        </p:spPr>
      </p:pic>
      <p:pic>
        <p:nvPicPr>
          <p:cNvPr id="10" name="그림 9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E2DB87F3-7DBD-4842-A76E-0A44B3AA4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884" y="5256313"/>
            <a:ext cx="1961289" cy="13325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4E53EE-C9FF-4B44-AADF-9FC89D884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4"/>
          <a:stretch/>
        </p:blipFill>
        <p:spPr>
          <a:xfrm>
            <a:off x="6396480" y="4876668"/>
            <a:ext cx="2256453" cy="1518724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596EE8-D0D7-4E89-96A7-1A06BF74B445}"/>
              </a:ext>
            </a:extLst>
          </p:cNvPr>
          <p:cNvCxnSpPr>
            <a:cxnSpLocks/>
          </p:cNvCxnSpPr>
          <p:nvPr/>
        </p:nvCxnSpPr>
        <p:spPr>
          <a:xfrm>
            <a:off x="5528978" y="5653472"/>
            <a:ext cx="7956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6A47E2-C739-4C2D-9BDF-A403E3353987}"/>
              </a:ext>
            </a:extLst>
          </p:cNvPr>
          <p:cNvSpPr/>
          <p:nvPr/>
        </p:nvSpPr>
        <p:spPr>
          <a:xfrm>
            <a:off x="1096160" y="5523425"/>
            <a:ext cx="1317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Training  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0767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Middlebury stereo dataset.</a:t>
            </a:r>
          </a:p>
          <a:p>
            <a:pPr lvl="1"/>
            <a:r>
              <a:rPr lang="ko-KR" altLang="en-US" sz="1400" dirty="0"/>
              <a:t>우리는 크기 동일하게 맞춘 이미지들을 트레이닝에 사용  </a:t>
            </a:r>
            <a:r>
              <a:rPr lang="en-US" altLang="ko-KR" sz="1400" dirty="0"/>
              <a:t>shape=</a:t>
            </a:r>
            <a:r>
              <a:rPr lang="ko-KR" altLang="en-US" sz="1400" dirty="0"/>
              <a:t> </a:t>
            </a:r>
            <a:r>
              <a:rPr lang="en-US" altLang="ko-KR" sz="1400" dirty="0"/>
              <a:t>(116,170,3)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64B6E-D88A-4881-9699-06E21C6A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9" y="2224937"/>
            <a:ext cx="5341819" cy="44882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8E70C-DD00-4D04-A8B4-DB6AE2DB96BD}"/>
              </a:ext>
            </a:extLst>
          </p:cNvPr>
          <p:cNvSpPr/>
          <p:nvPr/>
        </p:nvSpPr>
        <p:spPr>
          <a:xfrm>
            <a:off x="3869039" y="5486897"/>
            <a:ext cx="255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0&lt;=Disparity&lt;=18.37px</a:t>
            </a:r>
            <a:endParaRPr lang="ko-KR" altLang="en-US" sz="2000" dirty="0"/>
          </a:p>
        </p:txBody>
      </p:sp>
      <p:pic>
        <p:nvPicPr>
          <p:cNvPr id="32" name="그림 3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CF49C4D2-F860-4ABF-B910-A6C1B59F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24" y="2723431"/>
            <a:ext cx="1961288" cy="1332522"/>
          </a:xfrm>
          <a:prstGeom prst="rect">
            <a:avLst/>
          </a:prstGeom>
        </p:spPr>
      </p:pic>
      <p:pic>
        <p:nvPicPr>
          <p:cNvPr id="33" name="그림 32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35305F9-C60C-444D-AFCA-D5459C30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52" y="3243030"/>
            <a:ext cx="1961289" cy="13325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1D051F-5AB5-4040-87A8-C216B10E5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94"/>
          <a:stretch/>
        </p:blipFill>
        <p:spPr>
          <a:xfrm>
            <a:off x="6552852" y="5124483"/>
            <a:ext cx="2256453" cy="151872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337594-034E-4CE0-ADD5-94E292A0ED94}"/>
              </a:ext>
            </a:extLst>
          </p:cNvPr>
          <p:cNvSpPr/>
          <p:nvPr/>
        </p:nvSpPr>
        <p:spPr>
          <a:xfrm>
            <a:off x="7065827" y="2132818"/>
            <a:ext cx="1317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Training   Data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9C8C15-28CC-47AE-ADF4-6ADF62C57486}"/>
              </a:ext>
            </a:extLst>
          </p:cNvPr>
          <p:cNvSpPr/>
          <p:nvPr/>
        </p:nvSpPr>
        <p:spPr>
          <a:xfrm>
            <a:off x="6933947" y="4801539"/>
            <a:ext cx="158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Occlusion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751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생성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dataGenerator</a:t>
            </a:r>
            <a:r>
              <a:rPr lang="en-US" altLang="ko-KR" sz="2000" dirty="0"/>
              <a:t>)</a:t>
            </a:r>
            <a:r>
              <a:rPr lang="ko-KR" altLang="en-US" sz="2000" dirty="0"/>
              <a:t> 코드 만들기</a:t>
            </a:r>
            <a:endParaRPr lang="en-US" altLang="ko-KR" sz="1600" dirty="0"/>
          </a:p>
          <a:p>
            <a:pPr lvl="1"/>
            <a:r>
              <a:rPr lang="en-US" altLang="ko-KR" sz="1600" dirty="0"/>
              <a:t>116*170*3 </a:t>
            </a:r>
            <a:r>
              <a:rPr lang="ko-KR" altLang="en-US" sz="1600" dirty="0"/>
              <a:t>이미지 중 일부</a:t>
            </a:r>
            <a:r>
              <a:rPr lang="en-US" altLang="ko-KR" sz="1600" dirty="0"/>
              <a:t>(ex. 31x31x3) </a:t>
            </a:r>
            <a:r>
              <a:rPr lang="ko-KR" altLang="en-US" sz="1600" dirty="0"/>
              <a:t>씩 트레이닝 데이터를 만들어 학습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FCN</a:t>
            </a:r>
            <a:r>
              <a:rPr lang="ko-KR" altLang="en-US" sz="1600" dirty="0"/>
              <a:t>에서 흔히 사용되는 기법임</a:t>
            </a:r>
            <a:r>
              <a:rPr lang="en-US" altLang="ko-KR" sz="16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A4062F9-69AA-4472-AECB-6630F943E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911"/>
          <a:stretch/>
        </p:blipFill>
        <p:spPr>
          <a:xfrm>
            <a:off x="503586" y="2533475"/>
            <a:ext cx="8136827" cy="39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0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E7F607A-260C-4D0C-9DFD-943AE8A9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8"/>
            <a:ext cx="7886700" cy="1325562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데이터 생성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dataGenerator</a:t>
            </a:r>
            <a:r>
              <a:rPr lang="en-US" altLang="ko-KR" sz="2000" dirty="0"/>
              <a:t>)</a:t>
            </a:r>
            <a:r>
              <a:rPr lang="ko-KR" altLang="en-US" sz="2000" dirty="0"/>
              <a:t> 코드 만들기</a:t>
            </a:r>
            <a:endParaRPr lang="en-US" altLang="ko-KR" sz="1600" dirty="0"/>
          </a:p>
          <a:p>
            <a:pPr lvl="1"/>
            <a:r>
              <a:rPr lang="en-US" altLang="ko-KR" sz="1600" dirty="0"/>
              <a:t>116*170*3 </a:t>
            </a:r>
            <a:r>
              <a:rPr lang="ko-KR" altLang="en-US" sz="1600" dirty="0"/>
              <a:t>이미지 중 일부</a:t>
            </a:r>
            <a:r>
              <a:rPr lang="en-US" altLang="ko-KR" sz="1600" dirty="0"/>
              <a:t>(ex. 31x31x3) </a:t>
            </a:r>
            <a:r>
              <a:rPr lang="ko-KR" altLang="en-US" sz="1600" dirty="0"/>
              <a:t>씩 트레이닝 데이터를 만들어 학습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FCN</a:t>
            </a:r>
            <a:r>
              <a:rPr lang="ko-KR" altLang="en-US" sz="1600" dirty="0"/>
              <a:t>에서 흔히 사용되는 기법임</a:t>
            </a:r>
            <a:r>
              <a:rPr lang="en-US" altLang="ko-KR" sz="16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681A0-E7F1-4784-A978-AF4A8000C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23" y="2525995"/>
            <a:ext cx="8112154" cy="37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4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8062344" cy="380118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간단한 </a:t>
            </a:r>
            <a:r>
              <a:rPr lang="en-US" altLang="ko-KR" sz="2400" dirty="0"/>
              <a:t>FCN </a:t>
            </a:r>
            <a:r>
              <a:rPr lang="ko-KR" altLang="en-US" sz="2400" dirty="0"/>
              <a:t>네트워크 설계하기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1800" dirty="0"/>
              <a:t>Layer1: </a:t>
            </a:r>
            <a:r>
              <a:rPr lang="ko-KR" altLang="en-US" sz="1800" dirty="0"/>
              <a:t>왼쪽</a:t>
            </a:r>
            <a:r>
              <a:rPr lang="en-US" altLang="ko-KR" sz="1800" dirty="0"/>
              <a:t>/</a:t>
            </a:r>
            <a:r>
              <a:rPr lang="ko-KR" altLang="en-US" sz="1800" dirty="0"/>
              <a:t>오른쪽 이미지를 </a:t>
            </a:r>
            <a:r>
              <a:rPr lang="en-US" altLang="ko-KR" sz="1800" dirty="0"/>
              <a:t>concatenate</a:t>
            </a:r>
            <a:r>
              <a:rPr lang="ko-KR" altLang="en-US" sz="1800" dirty="0"/>
              <a:t>하여 </a:t>
            </a:r>
            <a:r>
              <a:rPr lang="en-US" altLang="ko-KR" sz="1800" dirty="0"/>
              <a:t>NxNx6</a:t>
            </a:r>
            <a:r>
              <a:rPr lang="ko-KR" altLang="en-US" sz="1800" dirty="0"/>
              <a:t>로 만들어준다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Con2d, BN, RELU</a:t>
            </a:r>
            <a:r>
              <a:rPr lang="ko-KR" altLang="en-US" sz="1800" dirty="0"/>
              <a:t>만으로 구성됨</a:t>
            </a:r>
            <a:r>
              <a:rPr lang="en-US" altLang="ko-KR" sz="1800" dirty="0"/>
              <a:t>.</a:t>
            </a:r>
          </a:p>
          <a:p>
            <a:pPr lvl="1"/>
            <a:endParaRPr lang="en-US" altLang="ko-KR" sz="1800" dirty="0"/>
          </a:p>
          <a:p>
            <a:r>
              <a:rPr lang="ko-KR" altLang="en-US" sz="2400" dirty="0"/>
              <a:t>네트워크 설계 시 고려할 사항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000" dirty="0" err="1"/>
              <a:t>img_L</a:t>
            </a:r>
            <a:r>
              <a:rPr lang="en-US" altLang="ko-KR" sz="2000" dirty="0"/>
              <a:t> , </a:t>
            </a:r>
            <a:r>
              <a:rPr lang="en-US" altLang="ko-KR" sz="2000" dirty="0" err="1"/>
              <a:t>disp_L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img_R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disp_R</a:t>
            </a:r>
            <a:r>
              <a:rPr lang="en-US" altLang="ko-KR" sz="2000" dirty="0"/>
              <a:t> </a:t>
            </a:r>
            <a:r>
              <a:rPr lang="ko-KR" altLang="en-US" sz="2000" dirty="0"/>
              <a:t>는 각각 이미지와 깊이 데이터임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 err="1"/>
              <a:t>img_L.shape</a:t>
            </a:r>
            <a:r>
              <a:rPr lang="en-US" altLang="ko-KR" sz="2000" dirty="0"/>
              <a:t>=(116,170,3,160): </a:t>
            </a:r>
            <a:r>
              <a:rPr lang="ko-KR" altLang="en-US" sz="2000" dirty="0"/>
              <a:t>이미지 크기는 </a:t>
            </a:r>
            <a:r>
              <a:rPr lang="en-US" altLang="ko-KR" sz="2000" dirty="0"/>
              <a:t>116*170*3.</a:t>
            </a:r>
          </a:p>
          <a:p>
            <a:pPr lvl="1"/>
            <a:r>
              <a:rPr lang="en-US" altLang="ko-KR" sz="2000" dirty="0" err="1"/>
              <a:t>disp_L.shape</a:t>
            </a:r>
            <a:r>
              <a:rPr lang="en-US" altLang="ko-KR" sz="2000" dirty="0"/>
              <a:t>=(116,170,160)</a:t>
            </a:r>
          </a:p>
          <a:p>
            <a:pPr lvl="1"/>
            <a:r>
              <a:rPr lang="en-US" altLang="ko-KR" sz="2000" dirty="0" err="1"/>
              <a:t>disp_L.max</a:t>
            </a:r>
            <a:r>
              <a:rPr lang="en-US" altLang="ko-KR" sz="2000" dirty="0"/>
              <a:t>() = 18.37px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8508928-04C6-4252-BA13-85C2CE6EFA75}"/>
              </a:ext>
            </a:extLst>
          </p:cNvPr>
          <p:cNvCxnSpPr>
            <a:cxnSpLocks/>
          </p:cNvCxnSpPr>
          <p:nvPr/>
        </p:nvCxnSpPr>
        <p:spPr>
          <a:xfrm>
            <a:off x="1434921" y="5880165"/>
            <a:ext cx="24644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BF3CB1-E1BA-4883-B844-CF59378004E9}"/>
              </a:ext>
            </a:extLst>
          </p:cNvPr>
          <p:cNvSpPr/>
          <p:nvPr/>
        </p:nvSpPr>
        <p:spPr>
          <a:xfrm>
            <a:off x="1847936" y="490875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9467AD-6BFA-4962-8036-61CD98F4F0F6}"/>
              </a:ext>
            </a:extLst>
          </p:cNvPr>
          <p:cNvSpPr/>
          <p:nvPr/>
        </p:nvSpPr>
        <p:spPr>
          <a:xfrm>
            <a:off x="2227605" y="490875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3DECD2-E874-43CC-B322-7D3D15D8A4DF}"/>
              </a:ext>
            </a:extLst>
          </p:cNvPr>
          <p:cNvSpPr/>
          <p:nvPr/>
        </p:nvSpPr>
        <p:spPr>
          <a:xfrm>
            <a:off x="2589105" y="490875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578053-FF0B-4606-BD34-91692AD4EF01}"/>
              </a:ext>
            </a:extLst>
          </p:cNvPr>
          <p:cNvSpPr/>
          <p:nvPr/>
        </p:nvSpPr>
        <p:spPr>
          <a:xfrm>
            <a:off x="3393105" y="490875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8C45433-AC57-4785-AC0F-EEFBE4B91432}"/>
              </a:ext>
            </a:extLst>
          </p:cNvPr>
          <p:cNvSpPr/>
          <p:nvPr/>
        </p:nvSpPr>
        <p:spPr>
          <a:xfrm>
            <a:off x="2975388" y="548805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2BCEA048-49BF-43C6-93FD-FF5F2D22CDE1}"/>
              </a:ext>
            </a:extLst>
          </p:cNvPr>
          <p:cNvSpPr/>
          <p:nvPr/>
        </p:nvSpPr>
        <p:spPr>
          <a:xfrm>
            <a:off x="3110100" y="548805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6EC2E3E-81DC-43E9-A3AD-643E976172AF}"/>
              </a:ext>
            </a:extLst>
          </p:cNvPr>
          <p:cNvSpPr/>
          <p:nvPr/>
        </p:nvSpPr>
        <p:spPr>
          <a:xfrm>
            <a:off x="3244812" y="548805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56E298-3B08-4A89-B00E-1CF5608AD43F}"/>
              </a:ext>
            </a:extLst>
          </p:cNvPr>
          <p:cNvSpPr/>
          <p:nvPr/>
        </p:nvSpPr>
        <p:spPr>
          <a:xfrm>
            <a:off x="5201588" y="4858537"/>
            <a:ext cx="3863814" cy="15265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Receptive Field</a:t>
            </a:r>
            <a:r>
              <a:rPr lang="ko-KR" altLang="en-US" dirty="0"/>
              <a:t>는</a:t>
            </a:r>
            <a:endParaRPr lang="en-US" altLang="ko-KR" dirty="0"/>
          </a:p>
          <a:p>
            <a:pPr algn="ctr"/>
            <a:r>
              <a:rPr lang="ko-KR" altLang="en-US" dirty="0"/>
              <a:t>최소한 </a:t>
            </a:r>
            <a:r>
              <a:rPr lang="en-US" altLang="ko-KR" dirty="0"/>
              <a:t>  </a:t>
            </a:r>
            <a:r>
              <a:rPr lang="en-US" altLang="ko-KR" u="sng" dirty="0"/>
              <a:t>     </a:t>
            </a:r>
            <a:r>
              <a:rPr lang="en-US" altLang="ko-KR" dirty="0"/>
              <a:t> x </a:t>
            </a:r>
            <a:r>
              <a:rPr lang="en-US" altLang="ko-KR" u="sng" dirty="0"/>
              <a:t>     </a:t>
            </a:r>
            <a:r>
              <a:rPr lang="en-US" altLang="ko-KR" dirty="0"/>
              <a:t> </a:t>
            </a:r>
            <a:r>
              <a:rPr lang="ko-KR" altLang="en-US" dirty="0"/>
              <a:t> 이상</a:t>
            </a:r>
            <a:endParaRPr lang="en-US" altLang="ko-KR" dirty="0"/>
          </a:p>
          <a:p>
            <a:pPr algn="ctr"/>
            <a:r>
              <a:rPr lang="ko-KR" altLang="en-US" dirty="0"/>
              <a:t>이어야 트레이닝이 가능하다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(L/R</a:t>
            </a:r>
            <a:r>
              <a:rPr lang="ko-KR" altLang="en-US" dirty="0"/>
              <a:t> 이미지는 수평 축으로만 이동하여 촬영했다고 가정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7F05EF2-784A-422E-B3C4-B12A6558CF8E}"/>
              </a:ext>
            </a:extLst>
          </p:cNvPr>
          <p:cNvCxnSpPr>
            <a:cxnSpLocks/>
          </p:cNvCxnSpPr>
          <p:nvPr/>
        </p:nvCxnSpPr>
        <p:spPr>
          <a:xfrm flipH="1" flipV="1">
            <a:off x="3886716" y="4635685"/>
            <a:ext cx="1283024" cy="33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01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</p:cNvCxnSpPr>
          <p:nvPr/>
        </p:nvCxnSpPr>
        <p:spPr>
          <a:xfrm>
            <a:off x="7507816" y="701945"/>
            <a:ext cx="0" cy="2334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High-level neural networks API.</a:t>
            </a:r>
          </a:p>
          <a:p>
            <a:r>
              <a:rPr lang="en-US" altLang="ko-KR" sz="2000" dirty="0" err="1"/>
              <a:t>Tensorflow.contrib</a:t>
            </a:r>
            <a:r>
              <a:rPr lang="en-US" altLang="ko-KR" sz="2000" dirty="0"/>
              <a:t> </a:t>
            </a:r>
            <a:r>
              <a:rPr lang="ko-KR" altLang="en-US" sz="2000" dirty="0"/>
              <a:t>안에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(tensorflow1.1</a:t>
            </a:r>
            <a:r>
              <a:rPr lang="ko-KR" altLang="en-US" sz="2000" dirty="0"/>
              <a:t>부터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628650" y="2917036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Multilayer Perceptron Model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509058" y="3412124"/>
            <a:ext cx="8125883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Input, Dense 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This returns a tensor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inputs = Input(shape=(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,))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a layer instance is callable on a tensor, and returns a tensor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x = Dense(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)(inputs)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x = Dense(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Dense(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This creates a model that includes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the Input layer and three Dense 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Model(inputs=inputs, outputs=predictions)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(optimizer=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rmsprop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loss=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metrics=[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'accuracy’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(data, labels,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=16)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starts training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6500283" y="280692"/>
            <a:ext cx="2015067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(None,784,)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6500284" y="794222"/>
            <a:ext cx="2015066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64,)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BA4213-9E8D-4702-940D-B86BFF7D344F}"/>
              </a:ext>
            </a:extLst>
          </p:cNvPr>
          <p:cNvSpPr/>
          <p:nvPr/>
        </p:nvSpPr>
        <p:spPr>
          <a:xfrm>
            <a:off x="6500284" y="1531843"/>
            <a:ext cx="2015066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64,)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9F833-9AF3-49D5-AB8B-843775B531E6}"/>
              </a:ext>
            </a:extLst>
          </p:cNvPr>
          <p:cNvSpPr/>
          <p:nvPr/>
        </p:nvSpPr>
        <p:spPr>
          <a:xfrm>
            <a:off x="6500284" y="2254530"/>
            <a:ext cx="2015066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10,)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EEB94-83D1-4A8F-8526-4C670D662477}"/>
              </a:ext>
            </a:extLst>
          </p:cNvPr>
          <p:cNvSpPr/>
          <p:nvPr/>
        </p:nvSpPr>
        <p:spPr>
          <a:xfrm>
            <a:off x="6500284" y="1191872"/>
            <a:ext cx="2015066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36074D-D0C1-465F-A248-DDCBE838E238}"/>
              </a:ext>
            </a:extLst>
          </p:cNvPr>
          <p:cNvSpPr/>
          <p:nvPr/>
        </p:nvSpPr>
        <p:spPr>
          <a:xfrm>
            <a:off x="6500284" y="1923543"/>
            <a:ext cx="2015066" cy="21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6833F6-A17E-45A2-B6B3-6DADC002DB39}"/>
              </a:ext>
            </a:extLst>
          </p:cNvPr>
          <p:cNvSpPr/>
          <p:nvPr/>
        </p:nvSpPr>
        <p:spPr>
          <a:xfrm>
            <a:off x="6500284" y="2639305"/>
            <a:ext cx="2015066" cy="255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10E02E-5A2D-4803-B874-E8365A734D85}"/>
              </a:ext>
            </a:extLst>
          </p:cNvPr>
          <p:cNvSpPr/>
          <p:nvPr/>
        </p:nvSpPr>
        <p:spPr>
          <a:xfrm>
            <a:off x="6242590" y="3053337"/>
            <a:ext cx="2511943" cy="42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prediction(None,80,80,3)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83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8062344" cy="380118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간단한 </a:t>
            </a:r>
            <a:r>
              <a:rPr lang="en-US" altLang="ko-KR" sz="2400" dirty="0"/>
              <a:t>FCN </a:t>
            </a:r>
            <a:r>
              <a:rPr lang="ko-KR" altLang="en-US" sz="2400" dirty="0"/>
              <a:t>네트워크 설계하기</a:t>
            </a:r>
            <a:r>
              <a:rPr lang="en-US" altLang="ko-KR" sz="240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C256A-2F66-4110-87A7-18F5184C2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60" y="1917564"/>
            <a:ext cx="7761080" cy="47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5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FC29F-E6F1-4BF5-AD3B-4DA8C169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Define custom loss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0A9CB-1F43-4906-B220-FEBAB138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400" dirty="0"/>
              <a:t>Disparity map</a:t>
            </a:r>
            <a:r>
              <a:rPr lang="ko-KR" altLang="en-US" sz="2400" dirty="0"/>
              <a:t>에서 안 채워진 곳이 존재</a:t>
            </a:r>
            <a:r>
              <a:rPr lang="en-US" altLang="ko-KR" sz="2400" dirty="0"/>
              <a:t>. </a:t>
            </a:r>
            <a:r>
              <a:rPr lang="en-US" altLang="ko-KR" sz="2400" dirty="0" err="1"/>
              <a:t>disp</a:t>
            </a:r>
            <a:r>
              <a:rPr lang="en-US" altLang="ko-KR" sz="2400" dirty="0"/>
              <a:t> &lt;0</a:t>
            </a:r>
          </a:p>
          <a:p>
            <a:pPr lvl="1"/>
            <a:r>
              <a:rPr lang="en-US" altLang="ko-KR" sz="2000" dirty="0"/>
              <a:t>Occlusion</a:t>
            </a:r>
            <a:r>
              <a:rPr lang="ko-KR" altLang="en-US" sz="2000" dirty="0"/>
              <a:t> 있는 곳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disp</a:t>
            </a:r>
            <a:r>
              <a:rPr lang="en-US" altLang="ko-KR" sz="2000" dirty="0"/>
              <a:t>&lt;0)</a:t>
            </a:r>
            <a:r>
              <a:rPr lang="ko-KR" altLang="en-US" sz="2000" dirty="0"/>
              <a:t>은 </a:t>
            </a:r>
            <a:r>
              <a:rPr lang="en-US" altLang="ko-KR" sz="2000" dirty="0"/>
              <a:t>update </a:t>
            </a:r>
            <a:r>
              <a:rPr lang="ko-KR" altLang="en-US" sz="2000" dirty="0"/>
              <a:t>하지 않도록 하는 </a:t>
            </a:r>
            <a:r>
              <a:rPr lang="en-US" altLang="ko-KR" sz="2000" dirty="0"/>
              <a:t>loss function </a:t>
            </a:r>
            <a:r>
              <a:rPr lang="ko-KR" altLang="en-US" sz="2000" dirty="0"/>
              <a:t>정의</a:t>
            </a:r>
          </a:p>
        </p:txBody>
      </p:sp>
      <p:pic>
        <p:nvPicPr>
          <p:cNvPr id="5122" name="Picture 2" descr="occlusion stereoì ëí ì´ë¯¸ì§ ê²ìê²°ê³¼">
            <a:extLst>
              <a:ext uri="{FF2B5EF4-FFF2-40B4-BE49-F238E27FC236}">
                <a16:creationId xmlns:a16="http://schemas.microsoft.com/office/drawing/2014/main" id="{D844E35D-DB61-4847-A53B-03ABDC29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17" y="4382014"/>
            <a:ext cx="2818568" cy="238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55F34F-E8EE-4B73-BBE4-9C59D6F0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91" y="4472209"/>
            <a:ext cx="3177473" cy="2211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70D28C-A0F4-40DA-A618-3389299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7" y="2972315"/>
            <a:ext cx="6834188" cy="9002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44FF24-AAFF-4A7F-BECD-D1DF10357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857" y="3863648"/>
            <a:ext cx="4813326" cy="45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97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179" cy="1325563"/>
          </a:xfrm>
        </p:spPr>
        <p:txBody>
          <a:bodyPr/>
          <a:lstStyle/>
          <a:p>
            <a:r>
              <a:rPr lang="en-US" altLang="ko-KR" dirty="0"/>
              <a:t>Augmentation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color</a:t>
            </a:r>
          </a:p>
          <a:p>
            <a:r>
              <a:rPr lang="ko-KR" altLang="en-US" sz="2000" dirty="0" err="1"/>
              <a:t>랜덤크롭</a:t>
            </a:r>
            <a:endParaRPr lang="en-US" altLang="ko-KR" sz="2000" dirty="0"/>
          </a:p>
          <a:p>
            <a:r>
              <a:rPr lang="en-US" altLang="ko-KR" sz="2000" dirty="0"/>
              <a:t>180</a:t>
            </a:r>
            <a:r>
              <a:rPr lang="ko-KR" altLang="en-US" sz="2000" dirty="0"/>
              <a:t>도 회전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Updownflip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C4230-00C8-4298-AB51-C8E27352A734}"/>
              </a:ext>
            </a:extLst>
          </p:cNvPr>
          <p:cNvSpPr/>
          <p:nvPr/>
        </p:nvSpPr>
        <p:spPr>
          <a:xfrm>
            <a:off x="3269196" y="6334551"/>
            <a:ext cx="5874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3074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E138CA52-5764-4697-9EB8-E54E5FDE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2" y="4001975"/>
            <a:ext cx="3502639" cy="22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BB067D6D-EF69-4E6F-91E1-50C6F2C91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8"/>
          <a:stretch/>
        </p:blipFill>
        <p:spPr bwMode="auto">
          <a:xfrm rot="10800000">
            <a:off x="4722738" y="3812905"/>
            <a:ext cx="3924302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gammaì ëí ì´ë¯¸ì§ ê²ìê²°ê³¼">
            <a:extLst>
              <a:ext uri="{FF2B5EF4-FFF2-40B4-BE49-F238E27FC236}">
                <a16:creationId xmlns:a16="http://schemas.microsoft.com/office/drawing/2014/main" id="{111CBC3B-AC9E-4E63-A4F5-2CE201E3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33" y="1446024"/>
            <a:ext cx="2924890" cy="19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066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pic>
        <p:nvPicPr>
          <p:cNvPr id="5" name="내용 개체 틀 4" descr="대지, 실내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F16349CF-1C5A-4087-B015-CED91FFF0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463" y="2876550"/>
            <a:ext cx="2944534" cy="1253728"/>
          </a:xfrm>
        </p:spPr>
      </p:pic>
      <p:pic>
        <p:nvPicPr>
          <p:cNvPr id="7" name="그림 6" descr="대지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43B7E005-0191-4781-A439-D1C285D9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63" y="4168926"/>
            <a:ext cx="2944534" cy="1253728"/>
          </a:xfrm>
          <a:prstGeom prst="rect">
            <a:avLst/>
          </a:prstGeom>
        </p:spPr>
      </p:pic>
      <p:pic>
        <p:nvPicPr>
          <p:cNvPr id="9" name="그림 8" descr="실내, 사람, 대지, 여자이(가) 표시된 사진&#10;&#10;높은 신뢰도로 생성된 설명">
            <a:extLst>
              <a:ext uri="{FF2B5EF4-FFF2-40B4-BE49-F238E27FC236}">
                <a16:creationId xmlns:a16="http://schemas.microsoft.com/office/drawing/2014/main" id="{0A3C1BFA-25A8-4FF6-AE28-F644CB67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464" y="5474858"/>
            <a:ext cx="2944534" cy="125372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93C2A7-C09D-4786-A3D2-EBFBDE48C8D3}"/>
              </a:ext>
            </a:extLst>
          </p:cNvPr>
          <p:cNvCxnSpPr>
            <a:cxnSpLocks/>
          </p:cNvCxnSpPr>
          <p:nvPr/>
        </p:nvCxnSpPr>
        <p:spPr>
          <a:xfrm>
            <a:off x="7877262" y="2876550"/>
            <a:ext cx="0" cy="3852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167884-5A08-4006-A5C9-71AFAE4C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476" y="2876550"/>
            <a:ext cx="2944534" cy="1253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7FC676-FE10-414D-99B4-3D33E5F2D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476" y="4168927"/>
            <a:ext cx="2944534" cy="12537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A9CA2E-134E-4EDC-B4F1-A347A29B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477" y="5474859"/>
            <a:ext cx="2944534" cy="1253728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715277"/>
            <a:ext cx="7886700" cy="1271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/>
              <a:t>Output: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</p:txBody>
      </p:sp>
    </p:spTree>
    <p:extLst>
      <p:ext uri="{BB962C8B-B14F-4D97-AF65-F5344CB8AC3E}">
        <p14:creationId xmlns:p14="http://schemas.microsoft.com/office/powerpoint/2010/main" val="166801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/>
              <a:t>Output: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600" dirty="0"/>
              <a:t>각 픽셀이 가로세로로 모두 이동하므로 최대 이동거리 커버하도록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receptive field </a:t>
            </a:r>
            <a:r>
              <a:rPr lang="ko-KR" altLang="en-US" sz="1600" dirty="0"/>
              <a:t>만들어줘야 함</a:t>
            </a:r>
            <a:r>
              <a:rPr lang="en-US" altLang="ko-KR" sz="1600" dirty="0"/>
              <a:t>(3x3, 5x5 </a:t>
            </a:r>
            <a:r>
              <a:rPr lang="ko-KR" altLang="en-US" sz="1600" dirty="0"/>
              <a:t>등의 형태로 </a:t>
            </a:r>
            <a:r>
              <a:rPr lang="en-US" altLang="ko-KR" sz="1600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E4DB31-FDF7-450B-BD88-F894CE024EBC}"/>
              </a:ext>
            </a:extLst>
          </p:cNvPr>
          <p:cNvCxnSpPr>
            <a:cxnSpLocks/>
          </p:cNvCxnSpPr>
          <p:nvPr/>
        </p:nvCxnSpPr>
        <p:spPr>
          <a:xfrm>
            <a:off x="1151916" y="5477493"/>
            <a:ext cx="24644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F7529B-5803-463E-8043-837389EF909E}"/>
              </a:ext>
            </a:extLst>
          </p:cNvPr>
          <p:cNvSpPr/>
          <p:nvPr/>
        </p:nvSpPr>
        <p:spPr>
          <a:xfrm>
            <a:off x="1564931" y="4506079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3853E-7AF8-4C20-9CA6-A3133A406982}"/>
              </a:ext>
            </a:extLst>
          </p:cNvPr>
          <p:cNvSpPr/>
          <p:nvPr/>
        </p:nvSpPr>
        <p:spPr>
          <a:xfrm>
            <a:off x="1944600" y="4506079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7A0F9-6867-4008-9757-659A472023EC}"/>
              </a:ext>
            </a:extLst>
          </p:cNvPr>
          <p:cNvSpPr/>
          <p:nvPr/>
        </p:nvSpPr>
        <p:spPr>
          <a:xfrm>
            <a:off x="2306100" y="4506079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51BFF9-E8E7-431E-8B5A-5C5AA8FB03B1}"/>
              </a:ext>
            </a:extLst>
          </p:cNvPr>
          <p:cNvSpPr/>
          <p:nvPr/>
        </p:nvSpPr>
        <p:spPr>
          <a:xfrm>
            <a:off x="3110100" y="4506079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B08F2B-1CEE-48BD-BAFB-9ED64F504CD4}"/>
              </a:ext>
            </a:extLst>
          </p:cNvPr>
          <p:cNvSpPr/>
          <p:nvPr/>
        </p:nvSpPr>
        <p:spPr>
          <a:xfrm>
            <a:off x="2692383" y="508538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085D678-E3D2-41E4-915A-CE15FDEFF979}"/>
              </a:ext>
            </a:extLst>
          </p:cNvPr>
          <p:cNvSpPr/>
          <p:nvPr/>
        </p:nvSpPr>
        <p:spPr>
          <a:xfrm>
            <a:off x="2827095" y="508538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FDF4A8A-7471-4B65-B924-3B7ECFF96DF6}"/>
              </a:ext>
            </a:extLst>
          </p:cNvPr>
          <p:cNvSpPr/>
          <p:nvPr/>
        </p:nvSpPr>
        <p:spPr>
          <a:xfrm>
            <a:off x="2961807" y="508538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B261A-E101-4474-B254-BA95D6F7D2D9}"/>
              </a:ext>
            </a:extLst>
          </p:cNvPr>
          <p:cNvSpPr/>
          <p:nvPr/>
        </p:nvSpPr>
        <p:spPr>
          <a:xfrm>
            <a:off x="4339268" y="3420616"/>
            <a:ext cx="1868585" cy="168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CE8D0E-FE1C-4F03-B4F5-88DC4837293E}"/>
              </a:ext>
            </a:extLst>
          </p:cNvPr>
          <p:cNvSpPr/>
          <p:nvPr/>
        </p:nvSpPr>
        <p:spPr>
          <a:xfrm>
            <a:off x="4572000" y="4139461"/>
            <a:ext cx="1402040" cy="251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Receptive</a:t>
            </a:r>
            <a:r>
              <a:rPr lang="ko-KR" altLang="en-US" sz="1600" dirty="0"/>
              <a:t> </a:t>
            </a:r>
            <a:r>
              <a:rPr lang="en-US" altLang="ko-KR" sz="1600" dirty="0"/>
              <a:t>field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FE5EA2-D856-46D5-B74A-09717A2C28CB}"/>
              </a:ext>
            </a:extLst>
          </p:cNvPr>
          <p:cNvSpPr/>
          <p:nvPr/>
        </p:nvSpPr>
        <p:spPr>
          <a:xfrm>
            <a:off x="6498490" y="3420616"/>
            <a:ext cx="1868585" cy="168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B22DF8-D229-4ED3-B5AD-74E70F3D6133}"/>
              </a:ext>
            </a:extLst>
          </p:cNvPr>
          <p:cNvSpPr/>
          <p:nvPr/>
        </p:nvSpPr>
        <p:spPr>
          <a:xfrm>
            <a:off x="6859990" y="3885887"/>
            <a:ext cx="995358" cy="828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Receptive</a:t>
            </a:r>
            <a:r>
              <a:rPr lang="ko-KR" altLang="en-US" sz="1600" dirty="0"/>
              <a:t> </a:t>
            </a:r>
            <a:r>
              <a:rPr lang="en-US" altLang="ko-KR" sz="1600" dirty="0"/>
              <a:t>field</a:t>
            </a:r>
            <a:endParaRPr lang="ko-KR" altLang="en-US" sz="1600" dirty="0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13E8AADA-BD03-49BA-8CB8-C3D38A6BF5C3}"/>
              </a:ext>
            </a:extLst>
          </p:cNvPr>
          <p:cNvSpPr txBox="1">
            <a:spLocks/>
          </p:cNvSpPr>
          <p:nvPr/>
        </p:nvSpPr>
        <p:spPr>
          <a:xfrm>
            <a:off x="4887306" y="5205276"/>
            <a:ext cx="1219286" cy="39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Stereo</a:t>
            </a:r>
            <a:endParaRPr lang="en-US" altLang="ko-KR" sz="160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88D4291-8CA5-4248-92A6-3F220B6F0ACF}"/>
              </a:ext>
            </a:extLst>
          </p:cNvPr>
          <p:cNvSpPr txBox="1">
            <a:spLocks/>
          </p:cNvSpPr>
          <p:nvPr/>
        </p:nvSpPr>
        <p:spPr>
          <a:xfrm>
            <a:off x="6714421" y="5205276"/>
            <a:ext cx="1436722" cy="39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Optical flow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278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2F987843-01A2-41A7-85FE-7A36DAE6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" y="3072712"/>
            <a:ext cx="6982077" cy="358347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/>
              <a:t>Output: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600" dirty="0"/>
              <a:t>각 픽셀이 가로세로로 모두 이동하므로 최대 이동거리 커버하도록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receptive field </a:t>
            </a:r>
            <a:r>
              <a:rPr lang="ko-KR" altLang="en-US" sz="1600" dirty="0"/>
              <a:t>만들어줘야 함</a:t>
            </a:r>
            <a:r>
              <a:rPr lang="en-US" altLang="ko-KR" sz="1600" dirty="0"/>
              <a:t>(3x3, 5x5 </a:t>
            </a:r>
            <a:r>
              <a:rPr lang="ko-KR" altLang="en-US" sz="1600" dirty="0"/>
              <a:t>등의 형태로 </a:t>
            </a:r>
            <a:r>
              <a:rPr lang="en-US" altLang="ko-K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95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/>
              <a:t>Output: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600" dirty="0"/>
              <a:t>각 픽셀이 가로세로로 모두 이동하므로 최대 이동거리 커버하도록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receptive field </a:t>
            </a:r>
            <a:r>
              <a:rPr lang="ko-KR" altLang="en-US" sz="1600" dirty="0"/>
              <a:t>만들어줘야 함</a:t>
            </a:r>
            <a:r>
              <a:rPr lang="en-US" altLang="ko-KR" sz="1600" dirty="0"/>
              <a:t>(3x3, 5x5 </a:t>
            </a:r>
            <a:r>
              <a:rPr lang="ko-KR" altLang="en-US" sz="1600" dirty="0"/>
              <a:t>등의 형태로 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ACA8A-2971-46AE-BC42-1939B537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92" y="3123515"/>
            <a:ext cx="6082020" cy="331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41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Input: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000" dirty="0"/>
              <a:t>Output: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600" dirty="0"/>
              <a:t>각 픽셀이 가로세로로 모두 이동하므로 최대 이동거리 커버하도록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dirty="0"/>
              <a:t>receptive field </a:t>
            </a:r>
            <a:r>
              <a:rPr lang="ko-KR" altLang="en-US" sz="1600" dirty="0"/>
              <a:t>만들어줘야 함</a:t>
            </a:r>
            <a:r>
              <a:rPr lang="en-US" altLang="ko-KR" sz="1600" dirty="0"/>
              <a:t>(3x3, 5x5 </a:t>
            </a:r>
            <a:r>
              <a:rPr lang="ko-KR" altLang="en-US" sz="1600" dirty="0"/>
              <a:t>등의 형태로 </a:t>
            </a:r>
            <a:r>
              <a:rPr lang="en-US" altLang="ko-KR" sz="1600" dirty="0"/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90F2C6-99A3-4DA0-84ED-CB62A904EAB4}"/>
              </a:ext>
            </a:extLst>
          </p:cNvPr>
          <p:cNvSpPr/>
          <p:nvPr/>
        </p:nvSpPr>
        <p:spPr>
          <a:xfrm>
            <a:off x="306198" y="3963040"/>
            <a:ext cx="93998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Conv2D, Input</a:t>
            </a:r>
          </a:p>
          <a:p>
            <a:r>
              <a:rPr lang="en-US" altLang="ko-KR" sz="15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5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add </a:t>
            </a:r>
          </a:p>
          <a:p>
            <a:r>
              <a:rPr lang="en-US" altLang="ko-KR" sz="1500" i="1" dirty="0">
                <a:solidFill>
                  <a:srgbClr val="999988"/>
                </a:solidFill>
                <a:latin typeface="Consolas" panose="020B0609020204030204" pitchFamily="49" charset="0"/>
              </a:rPr>
              <a:t># input tensor (3-channel 256x256 image)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x = Input(shape=(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500" i="1" dirty="0">
                <a:solidFill>
                  <a:srgbClr val="999988"/>
                </a:solidFill>
                <a:latin typeface="Consolas" panose="020B0609020204030204" pitchFamily="49" charset="0"/>
              </a:rPr>
              <a:t># 3x3 conv with 3 output channels(=input channels)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y = Conv2D(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5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5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)(x)</a:t>
            </a:r>
          </a:p>
          <a:p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z = add([x, y])</a:t>
            </a:r>
            <a:r>
              <a:rPr lang="en-US" altLang="ko-KR" sz="1500" i="1" dirty="0">
                <a:solidFill>
                  <a:srgbClr val="999988"/>
                </a:solidFill>
                <a:latin typeface="Consolas" panose="020B0609020204030204" pitchFamily="49" charset="0"/>
              </a:rPr>
              <a:t> # this returns x + y.</a:t>
            </a:r>
            <a:r>
              <a:rPr lang="en-US" altLang="ko-KR" sz="15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ko-KR" altLang="en-US" sz="15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69E855-53C6-4E63-A0A0-1C64D1CFB2E8}"/>
              </a:ext>
            </a:extLst>
          </p:cNvPr>
          <p:cNvSpPr/>
          <p:nvPr/>
        </p:nvSpPr>
        <p:spPr>
          <a:xfrm>
            <a:off x="527982" y="3514985"/>
            <a:ext cx="5649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Residual connection on a convolution layer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75013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8062344" cy="3801189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간단한 </a:t>
            </a:r>
            <a:r>
              <a:rPr lang="en-US" altLang="ko-KR" sz="2400" dirty="0"/>
              <a:t>FCN </a:t>
            </a:r>
            <a:r>
              <a:rPr lang="ko-KR" altLang="en-US" sz="2400" dirty="0"/>
              <a:t>네트워크 설계하기</a:t>
            </a:r>
            <a:r>
              <a:rPr lang="en-US" altLang="ko-KR" sz="2400" dirty="0"/>
              <a:t>.</a:t>
            </a:r>
          </a:p>
          <a:p>
            <a:pPr lvl="1"/>
            <a:r>
              <a:rPr lang="en-US" altLang="ko-KR" sz="2000" dirty="0"/>
              <a:t>Layer1: </a:t>
            </a:r>
            <a:r>
              <a:rPr lang="ko-KR" altLang="en-US" sz="2000" dirty="0"/>
              <a:t>왼쪽</a:t>
            </a:r>
            <a:r>
              <a:rPr lang="en-US" altLang="ko-KR" sz="2000" dirty="0"/>
              <a:t>/</a:t>
            </a:r>
            <a:r>
              <a:rPr lang="ko-KR" altLang="en-US" sz="2000" dirty="0"/>
              <a:t>오른쪽 이미지를 </a:t>
            </a:r>
            <a:r>
              <a:rPr lang="en-US" altLang="ko-KR" sz="2000" dirty="0"/>
              <a:t>concatenate</a:t>
            </a:r>
            <a:r>
              <a:rPr lang="ko-KR" altLang="en-US" sz="2000" dirty="0"/>
              <a:t>하여 </a:t>
            </a:r>
            <a:r>
              <a:rPr lang="en-US" altLang="ko-KR" sz="2000" dirty="0"/>
              <a:t>NxNx6</a:t>
            </a:r>
            <a:r>
              <a:rPr lang="ko-KR" altLang="en-US" sz="2000" dirty="0"/>
              <a:t>로 </a:t>
            </a:r>
            <a:r>
              <a:rPr lang="ko-KR" altLang="en-US" sz="2000" dirty="0" err="1"/>
              <a:t>만들어줌</a:t>
            </a:r>
            <a:endParaRPr lang="en-US" altLang="ko-KR" sz="2000" dirty="0"/>
          </a:p>
          <a:p>
            <a:pPr lvl="1"/>
            <a:r>
              <a:rPr lang="en-US" altLang="ko-KR" sz="2000" dirty="0"/>
              <a:t>Con2d, BN, RELU</a:t>
            </a:r>
            <a:r>
              <a:rPr lang="ko-KR" altLang="en-US" sz="2000" dirty="0"/>
              <a:t>만으로 구성됨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2000" dirty="0"/>
              <a:t>Residual network </a:t>
            </a:r>
            <a:r>
              <a:rPr lang="ko-KR" altLang="en-US" sz="2000" dirty="0"/>
              <a:t>구현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7D0B1-855A-4651-AACD-C2AEE414E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06" y="2912123"/>
            <a:ext cx="6454188" cy="388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6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7668274" y="3311554"/>
            <a:ext cx="0" cy="2575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628650" y="1652318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Fully Convolutional Network Model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20423" y="2167554"/>
            <a:ext cx="8125883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Input, Conv2D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  <a:r>
              <a:rPr lang="en-US" altLang="ko-KR" sz="1600" i="1" dirty="0">
                <a:solidFill>
                  <a:srgbClr val="999988"/>
                </a:solidFill>
                <a:latin typeface="Consolas" panose="020B0609020204030204" pitchFamily="49" charset="0"/>
              </a:rPr>
              <a:t># This returns a tensor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inputs = Input(shape=(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80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 80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x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)(inputs)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x = Conv2D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Model(inputs=inputs, outputs=predictions)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(optimizer=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loss=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mse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(data, labels,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=16, epochs=10) 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6412302" y="2882314"/>
            <a:ext cx="2511943" cy="42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(None,80,80,3)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6392731" y="3496110"/>
            <a:ext cx="2531514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Conv2d (None, 80,80,64)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EEB94-83D1-4A8F-8526-4C670D662477}"/>
              </a:ext>
            </a:extLst>
          </p:cNvPr>
          <p:cNvSpPr/>
          <p:nvPr/>
        </p:nvSpPr>
        <p:spPr>
          <a:xfrm>
            <a:off x="6392731" y="3916650"/>
            <a:ext cx="2531514" cy="24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DDF0E7-9F11-4E54-B9DF-F866124507FE}"/>
              </a:ext>
            </a:extLst>
          </p:cNvPr>
          <p:cNvSpPr/>
          <p:nvPr/>
        </p:nvSpPr>
        <p:spPr>
          <a:xfrm>
            <a:off x="6392731" y="4300528"/>
            <a:ext cx="2531514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Conv2d (None, 80,80,64)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9D2AA-E22F-4CD8-862B-3505DFA26170}"/>
              </a:ext>
            </a:extLst>
          </p:cNvPr>
          <p:cNvSpPr/>
          <p:nvPr/>
        </p:nvSpPr>
        <p:spPr>
          <a:xfrm>
            <a:off x="6392731" y="4712679"/>
            <a:ext cx="2531514" cy="24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88C720-3BC5-45EF-8AB2-70B4BA04EB71}"/>
              </a:ext>
            </a:extLst>
          </p:cNvPr>
          <p:cNvSpPr/>
          <p:nvPr/>
        </p:nvSpPr>
        <p:spPr>
          <a:xfrm>
            <a:off x="6392731" y="5073396"/>
            <a:ext cx="2531514" cy="375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Conv2d (None, 80,80,3)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33C132-C443-4487-A151-4563227268A5}"/>
              </a:ext>
            </a:extLst>
          </p:cNvPr>
          <p:cNvSpPr/>
          <p:nvPr/>
        </p:nvSpPr>
        <p:spPr>
          <a:xfrm>
            <a:off x="6392731" y="5485547"/>
            <a:ext cx="2531514" cy="24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4542CF-52CA-42A7-89D6-F43E97943528}"/>
              </a:ext>
            </a:extLst>
          </p:cNvPr>
          <p:cNvSpPr/>
          <p:nvPr/>
        </p:nvSpPr>
        <p:spPr>
          <a:xfrm>
            <a:off x="6412302" y="5886594"/>
            <a:ext cx="2511943" cy="42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prediction(None,80,80,3)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82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FB3997-71BE-4E45-A758-387224A22627}"/>
              </a:ext>
            </a:extLst>
          </p:cNvPr>
          <p:cNvCxnSpPr>
            <a:cxnSpLocks/>
          </p:cNvCxnSpPr>
          <p:nvPr/>
        </p:nvCxnSpPr>
        <p:spPr>
          <a:xfrm flipV="1">
            <a:off x="7503945" y="1881017"/>
            <a:ext cx="0" cy="505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93DCD58-86AF-4492-A74D-C758D04B80F8}"/>
              </a:ext>
            </a:extLst>
          </p:cNvPr>
          <p:cNvCxnSpPr>
            <a:cxnSpLocks/>
          </p:cNvCxnSpPr>
          <p:nvPr/>
        </p:nvCxnSpPr>
        <p:spPr>
          <a:xfrm flipV="1">
            <a:off x="5184062" y="1900105"/>
            <a:ext cx="0" cy="505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5075855" y="913085"/>
            <a:ext cx="1334824" cy="313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525855" y="1913191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Google Inception Module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07942" y="2766466"/>
            <a:ext cx="99470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</a:t>
            </a:r>
            <a:endParaRPr lang="en-US" altLang="ko-KR" sz="14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'same’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't1-1'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‘t1-2'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tower_2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‘t2-1'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tower_2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‘t2-2'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)(tower_2)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tower_3 = MaxPooling2D((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strides=(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‘t3-1'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tower_3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‘t3-2'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)(tower_3)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output = concatenate([tower_1, tower_2, tower_3], axis=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‘concatenate_t123'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[output])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 </a:t>
            </a:r>
          </a:p>
          <a:p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5154707" y="483845"/>
            <a:ext cx="2511943" cy="42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(None,256,256,3)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4627122" y="1226913"/>
            <a:ext cx="897466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1x1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D51AFA-3E8B-416D-9FA0-541C4C1E2CF8}"/>
              </a:ext>
            </a:extLst>
          </p:cNvPr>
          <p:cNvSpPr/>
          <p:nvPr/>
        </p:nvSpPr>
        <p:spPr>
          <a:xfrm>
            <a:off x="4627122" y="1719705"/>
            <a:ext cx="897466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3x3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431717-2457-4B1B-A8F9-9E4CD8882D9B}"/>
              </a:ext>
            </a:extLst>
          </p:cNvPr>
          <p:cNvSpPr/>
          <p:nvPr/>
        </p:nvSpPr>
        <p:spPr>
          <a:xfrm>
            <a:off x="5795522" y="1226913"/>
            <a:ext cx="897466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1x1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2AD43E-8D82-4C70-BC89-AF98C0804598}"/>
              </a:ext>
            </a:extLst>
          </p:cNvPr>
          <p:cNvSpPr/>
          <p:nvPr/>
        </p:nvSpPr>
        <p:spPr>
          <a:xfrm>
            <a:off x="5795522" y="1719705"/>
            <a:ext cx="897466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5x5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92D94E-472F-483E-824A-60321E2F5C7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15125" y="913085"/>
            <a:ext cx="395554" cy="3138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7188DE-5FE6-482B-B684-052B87210F97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10679" y="913085"/>
            <a:ext cx="772846" cy="280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89F102-DBF2-421F-A67A-5DEC55E97CB0}"/>
              </a:ext>
            </a:extLst>
          </p:cNvPr>
          <p:cNvSpPr/>
          <p:nvPr/>
        </p:nvSpPr>
        <p:spPr>
          <a:xfrm>
            <a:off x="6903603" y="1226912"/>
            <a:ext cx="1200685" cy="37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MaxPool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5740BE-0DCF-4864-A0D3-92ECC61F7EAD}"/>
              </a:ext>
            </a:extLst>
          </p:cNvPr>
          <p:cNvSpPr/>
          <p:nvPr/>
        </p:nvSpPr>
        <p:spPr>
          <a:xfrm>
            <a:off x="6903603" y="1703951"/>
            <a:ext cx="1200685" cy="37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1x1</a:t>
            </a:r>
            <a:endParaRPr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89FE84B-BBF2-424E-B99F-2ACAAA1F615D}"/>
              </a:ext>
            </a:extLst>
          </p:cNvPr>
          <p:cNvCxnSpPr>
            <a:cxnSpLocks/>
          </p:cNvCxnSpPr>
          <p:nvPr/>
        </p:nvCxnSpPr>
        <p:spPr>
          <a:xfrm>
            <a:off x="6329326" y="2057673"/>
            <a:ext cx="0" cy="867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C9EDA5-E7D2-445D-B394-FE8E0B860725}"/>
              </a:ext>
            </a:extLst>
          </p:cNvPr>
          <p:cNvCxnSpPr/>
          <p:nvPr/>
        </p:nvCxnSpPr>
        <p:spPr>
          <a:xfrm>
            <a:off x="5154707" y="2386201"/>
            <a:ext cx="23492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9A3C6B-9603-4F3D-81B5-D6D74B7E8D14}"/>
              </a:ext>
            </a:extLst>
          </p:cNvPr>
          <p:cNvSpPr/>
          <p:nvPr/>
        </p:nvSpPr>
        <p:spPr>
          <a:xfrm>
            <a:off x="5624378" y="2270391"/>
            <a:ext cx="1468605" cy="37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Concatenate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54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High-level neural networks API.</a:t>
            </a:r>
          </a:p>
          <a:p>
            <a:r>
              <a:rPr lang="en-US" altLang="ko-KR" sz="2000" dirty="0" err="1"/>
              <a:t>Tensorflow.contrib</a:t>
            </a:r>
            <a:r>
              <a:rPr lang="en-US" altLang="ko-KR" sz="2000" dirty="0"/>
              <a:t> </a:t>
            </a:r>
            <a:r>
              <a:rPr lang="ko-KR" altLang="en-US" sz="2000" dirty="0"/>
              <a:t>안에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(tensorflow1.1</a:t>
            </a:r>
            <a:r>
              <a:rPr lang="ko-KR" altLang="en-US" sz="2000" dirty="0"/>
              <a:t>부터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3138347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자주 쓰는 함수 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.shape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136523" y="3656071"/>
            <a:ext cx="91429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BatchNormalization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</a:t>
            </a:r>
          </a:p>
          <a:p>
            <a:endParaRPr lang="en-US" altLang="ko-KR" sz="16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(tower_1.shape) # valid </a:t>
            </a:r>
            <a:r>
              <a:rPr lang="ko-KR" alt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조건 사용할 때 특정 레이어에서의 차원 확인할 때 유용함</a:t>
            </a:r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0720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High-level neural networks API.</a:t>
            </a:r>
          </a:p>
          <a:p>
            <a:r>
              <a:rPr lang="en-US" altLang="ko-KR" sz="2000" dirty="0" err="1"/>
              <a:t>Tensorflow.contrib</a:t>
            </a:r>
            <a:r>
              <a:rPr lang="en-US" altLang="ko-KR" sz="2000" dirty="0"/>
              <a:t> </a:t>
            </a:r>
            <a:r>
              <a:rPr lang="ko-KR" altLang="en-US" sz="2000" dirty="0"/>
              <a:t>안에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(tensorflow1.1</a:t>
            </a:r>
            <a:r>
              <a:rPr lang="ko-KR" altLang="en-US" sz="2000" dirty="0"/>
              <a:t>부터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3138347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자주 쓰는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 err="1">
                <a:solidFill>
                  <a:srgbClr val="404040"/>
                </a:solidFill>
                <a:latin typeface="Source Sans Pro"/>
              </a:rPr>
              <a:t>BatchNormalization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, Dropout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136523" y="3656071"/>
            <a:ext cx="914293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BatchNormalization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Activation, Dropout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tower_1 =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BatchNormalization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(axis=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-1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tower_1 = Dropout(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0.2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)(tower_1) # 0.2</a:t>
            </a:r>
            <a:r>
              <a:rPr lang="ko-KR" alt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dropout </a:t>
            </a:r>
            <a:r>
              <a:rPr lang="ko-KR" alt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비율을 의미함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[predictions])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928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High-level neural networks API.</a:t>
            </a:r>
          </a:p>
          <a:p>
            <a:r>
              <a:rPr lang="en-US" altLang="ko-KR" sz="2000" dirty="0" err="1"/>
              <a:t>Tensorflow.contrib</a:t>
            </a:r>
            <a:r>
              <a:rPr lang="en-US" altLang="ko-KR" sz="2000" dirty="0"/>
              <a:t> </a:t>
            </a:r>
            <a:r>
              <a:rPr lang="ko-KR" altLang="en-US" sz="2000" dirty="0"/>
              <a:t>안에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(tensorflow1.1</a:t>
            </a:r>
            <a:r>
              <a:rPr lang="ko-KR" altLang="en-US" sz="2000" dirty="0"/>
              <a:t>부터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2853121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자주 쓰는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함수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 err="1">
                <a:solidFill>
                  <a:srgbClr val="404040"/>
                </a:solidFill>
                <a:latin typeface="Source Sans Pro"/>
              </a:rPr>
              <a:t>model.fit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469259" y="3370845"/>
            <a:ext cx="8810203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Input, Conv2D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1600" b="1" dirty="0">
                <a:solidFill>
                  <a:srgbClr val="333333"/>
                </a:solidFill>
                <a:latin typeface="Consolas" panose="020B0609020204030204" pitchFamily="49" charset="0"/>
              </a:rPr>
              <a:t> as 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np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output = Conv2D(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600" dirty="0">
                <a:solidFill>
                  <a:srgbClr val="DD1144"/>
                </a:solidFill>
                <a:latin typeface="Consolas" panose="020B0609020204030204" pitchFamily="49" charset="0"/>
              </a:rPr>
              <a:t>'valid'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[output])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input_sample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((160,256,256,3))+0.01*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np.random.rand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(160,256,256,3)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output_sample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=2*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((160,256,256,3))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(optimizer=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loss=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mse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input_sample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output_sample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8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epochs=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input, output size</a:t>
            </a:r>
            <a:r>
              <a:rPr lang="ko-KR" altLang="en-US" sz="1600" dirty="0">
                <a:solidFill>
                  <a:srgbClr val="333333"/>
                </a:solidFill>
                <a:latin typeface="Consolas" panose="020B0609020204030204" pitchFamily="49" charset="0"/>
              </a:rPr>
              <a:t>는 틀린 곳이 없다면 어디를 수정해야 에러가 나지 않을까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?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648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High-level neural networks API.</a:t>
            </a:r>
          </a:p>
          <a:p>
            <a:r>
              <a:rPr lang="en-US" altLang="ko-KR" sz="2000" dirty="0" err="1"/>
              <a:t>Tensorflow.contrib</a:t>
            </a:r>
            <a:r>
              <a:rPr lang="en-US" altLang="ko-KR" sz="2000" dirty="0"/>
              <a:t> </a:t>
            </a:r>
            <a:r>
              <a:rPr lang="ko-KR" altLang="en-US" sz="2000" dirty="0"/>
              <a:t>안에 </a:t>
            </a:r>
            <a:r>
              <a:rPr lang="ko-KR" altLang="en-US" sz="2000" dirty="0" err="1"/>
              <a:t>들어감</a:t>
            </a:r>
            <a:r>
              <a:rPr lang="en-US" altLang="ko-KR" sz="2000" dirty="0"/>
              <a:t>(tensorflow1.1</a:t>
            </a:r>
            <a:r>
              <a:rPr lang="ko-KR" altLang="en-US" sz="2000" dirty="0"/>
              <a:t>부터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2853121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자주 쓰는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함수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 err="1">
                <a:solidFill>
                  <a:srgbClr val="404040"/>
                </a:solidFill>
                <a:latin typeface="Source Sans Pro"/>
              </a:rPr>
              <a:t>model.fit_generator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 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553672" y="3370845"/>
            <a:ext cx="83806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batch_sz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patch_w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16, 256, 256</a:t>
            </a:r>
          </a:p>
          <a:p>
            <a:endParaRPr lang="en-US" altLang="ko-KR" sz="1600" dirty="0">
              <a:solidFill>
                <a:srgbClr val="7030A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dataGenerator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patch_w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input_batch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patch_w,3))+ 0.01*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np.random.rand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patch_w,3)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 err="1">
                <a:latin typeface="Consolas" panose="020B0609020204030204" pitchFamily="49" charset="0"/>
              </a:rPr>
              <a:t>output_batch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=2*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np.ones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patch_w,3))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</a:rPr>
              <a:t>yield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input_batch</a:t>
            </a:r>
            <a:r>
              <a:rPr lang="en-US" altLang="ko-KR" sz="1600" dirty="0"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</a:rPr>
              <a:t>output_batch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my_generator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dataGenerator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batch_sz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patch_w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model.fit_generator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my_generator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333333"/>
                </a:solidFill>
                <a:latin typeface="Consolas" panose="020B0609020204030204" pitchFamily="49" charset="0"/>
              </a:rPr>
              <a:t>steps_per_epoch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7030A0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333333"/>
                </a:solidFill>
                <a:latin typeface="Consolas" panose="020B0609020204030204" pitchFamily="49" charset="0"/>
              </a:rPr>
              <a:t>  </a:t>
            </a: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8916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6C2A3-17E4-4C3C-8EFF-E36D6FE5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50799-8B3B-43CD-A924-535291409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4150"/>
            <a:ext cx="7886700" cy="47228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Depth estimation from stereo images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800" dirty="0"/>
          </a:p>
          <a:p>
            <a:r>
              <a:rPr lang="en-US" altLang="ko-KR" sz="2400" dirty="0"/>
              <a:t>Optical flow estimation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ADE1C-F242-4250-9E08-D3915F8E4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7" r="2836"/>
          <a:stretch/>
        </p:blipFill>
        <p:spPr>
          <a:xfrm>
            <a:off x="5943601" y="1826481"/>
            <a:ext cx="2376900" cy="1802065"/>
          </a:xfrm>
          <a:prstGeom prst="rect">
            <a:avLst/>
          </a:prstGeom>
        </p:spPr>
      </p:pic>
      <p:pic>
        <p:nvPicPr>
          <p:cNvPr id="1028" name="Picture 4" descr="http://vision.middlebury.edu/stereo/submit3/datasets/trainingQ/Jadeplant/im1.jpg">
            <a:extLst>
              <a:ext uri="{FF2B5EF4-FFF2-40B4-BE49-F238E27FC236}">
                <a16:creationId xmlns:a16="http://schemas.microsoft.com/office/drawing/2014/main" id="{09FF33D1-26FB-4CE7-9D02-03F5C039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6482"/>
            <a:ext cx="2376899" cy="17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94224C-4222-4411-A866-FCAED95B6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" r="52872"/>
          <a:stretch/>
        </p:blipFill>
        <p:spPr>
          <a:xfrm>
            <a:off x="3073400" y="1826481"/>
            <a:ext cx="2376900" cy="18020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B33578-CE7B-4BB2-8A82-5FE2FBD63766}"/>
              </a:ext>
            </a:extLst>
          </p:cNvPr>
          <p:cNvSpPr/>
          <p:nvPr/>
        </p:nvSpPr>
        <p:spPr>
          <a:xfrm>
            <a:off x="1442855" y="3549859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Left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C9A36-A166-4CC4-9B90-05B46700D87B}"/>
              </a:ext>
            </a:extLst>
          </p:cNvPr>
          <p:cNvSpPr/>
          <p:nvPr/>
        </p:nvSpPr>
        <p:spPr>
          <a:xfrm>
            <a:off x="4022672" y="3566428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Right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82BFC-9318-47DA-93A0-24635D6AEE71}"/>
              </a:ext>
            </a:extLst>
          </p:cNvPr>
          <p:cNvSpPr/>
          <p:nvPr/>
        </p:nvSpPr>
        <p:spPr>
          <a:xfrm>
            <a:off x="6938414" y="3556209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disp</a:t>
            </a:r>
            <a:endParaRPr lang="ko-KR" altLang="en-US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5D330293-7D59-425F-8E7B-6FE44D43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45" y="4437241"/>
            <a:ext cx="2055633" cy="205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DFAC80-E265-4884-B445-805A250BB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672" y="4176512"/>
            <a:ext cx="4238153" cy="23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42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2803</TotalTime>
  <Words>2217</Words>
  <Application>Microsoft Office PowerPoint</Application>
  <PresentationFormat>화면 슬라이드 쇼(4:3)</PresentationFormat>
  <Paragraphs>266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Source Sans Pro</vt:lpstr>
      <vt:lpstr>맑은 고딕</vt:lpstr>
      <vt:lpstr>Adobe Arabic</vt:lpstr>
      <vt:lpstr>Arial</vt:lpstr>
      <vt:lpstr>Calibri</vt:lpstr>
      <vt:lpstr>Calibri Light</vt:lpstr>
      <vt:lpstr>Consolas</vt:lpstr>
      <vt:lpstr>Wingdings</vt:lpstr>
      <vt:lpstr>Office 테마</vt:lpstr>
      <vt:lpstr> 시각 Tech. 심화과정 (3)  Lab session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Contents</vt:lpstr>
      <vt:lpstr>Stereo</vt:lpstr>
      <vt:lpstr>Stereo Matching(Triangulation)</vt:lpstr>
      <vt:lpstr>Stereo Matching(Triangulation)</vt:lpstr>
      <vt:lpstr>Stereo Matching(in NN)</vt:lpstr>
      <vt:lpstr>Stereo Matching(in NN)</vt:lpstr>
      <vt:lpstr>Stereo Matching</vt:lpstr>
      <vt:lpstr>Stereo Matching</vt:lpstr>
      <vt:lpstr>Stereo Matching</vt:lpstr>
      <vt:lpstr>Stereo Matching</vt:lpstr>
      <vt:lpstr>Stereo Matching</vt:lpstr>
      <vt:lpstr>Stereo Matching</vt:lpstr>
      <vt:lpstr>Define custom loss</vt:lpstr>
      <vt:lpstr>Augmentation</vt:lpstr>
      <vt:lpstr>Optical flow</vt:lpstr>
      <vt:lpstr>Optical flow</vt:lpstr>
      <vt:lpstr>Optical flow</vt:lpstr>
      <vt:lpstr>Optical flow</vt:lpstr>
      <vt:lpstr>Optical flow</vt:lpstr>
      <vt:lpstr>Optical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신창하</cp:lastModifiedBy>
  <cp:revision>90</cp:revision>
  <dcterms:created xsi:type="dcterms:W3CDTF">2018-04-15T06:16:43Z</dcterms:created>
  <dcterms:modified xsi:type="dcterms:W3CDTF">2018-04-17T05:43:11Z</dcterms:modified>
</cp:coreProperties>
</file>